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76" r:id="rId2"/>
    <p:sldId id="297" r:id="rId3"/>
    <p:sldId id="277" r:id="rId4"/>
    <p:sldId id="283" r:id="rId5"/>
    <p:sldId id="281" r:id="rId6"/>
    <p:sldId id="282" r:id="rId7"/>
    <p:sldId id="289" r:id="rId8"/>
    <p:sldId id="290" r:id="rId9"/>
    <p:sldId id="287" r:id="rId10"/>
    <p:sldId id="288" r:id="rId11"/>
    <p:sldId id="294" r:id="rId12"/>
    <p:sldId id="295" r:id="rId13"/>
    <p:sldId id="292" r:id="rId14"/>
    <p:sldId id="293" r:id="rId15"/>
    <p:sldId id="296" r:id="rId16"/>
    <p:sldId id="284" r:id="rId17"/>
    <p:sldId id="285" r:id="rId18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5CFF"/>
    <a:srgbClr val="75FF5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4" autoAdjust="0"/>
  </p:normalViewPr>
  <p:slideViewPr>
    <p:cSldViewPr>
      <p:cViewPr varScale="1">
        <p:scale>
          <a:sx n="140" d="100"/>
          <a:sy n="140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D1323F-F844-46B7-AF18-1766446961C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39ED26C-372A-44FD-9ACB-EC256DFE0709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Best Research</a:t>
          </a:r>
          <a:endParaRPr lang="en-US" dirty="0"/>
        </a:p>
      </dgm:t>
    </dgm:pt>
    <dgm:pt modelId="{3C45DEC8-6CBE-48CE-9B49-8F345F2442EB}" type="parTrans" cxnId="{B14F79CB-C0D3-4B34-A680-307A40C03588}">
      <dgm:prSet/>
      <dgm:spPr/>
      <dgm:t>
        <a:bodyPr/>
        <a:lstStyle/>
        <a:p>
          <a:endParaRPr lang="en-US"/>
        </a:p>
      </dgm:t>
    </dgm:pt>
    <dgm:pt modelId="{77FD7E4A-A021-4CF6-99DD-E61661BFB00A}" type="sibTrans" cxnId="{B14F79CB-C0D3-4B34-A680-307A40C03588}">
      <dgm:prSet/>
      <dgm:spPr/>
      <dgm:t>
        <a:bodyPr/>
        <a:lstStyle/>
        <a:p>
          <a:endParaRPr lang="en-US"/>
        </a:p>
      </dgm:t>
    </dgm:pt>
    <dgm:pt modelId="{99B668B3-C525-4427-A371-B0D25A93BE4F}">
      <dgm:prSet phldrT="[Text]"/>
      <dgm:spPr>
        <a:solidFill>
          <a:srgbClr val="75FF56">
            <a:alpha val="57000"/>
          </a:srgbClr>
        </a:solidFill>
      </dgm:spPr>
      <dgm:t>
        <a:bodyPr/>
        <a:lstStyle/>
        <a:p>
          <a:r>
            <a:rPr lang="en-US" dirty="0" smtClean="0"/>
            <a:t>Patient Values</a:t>
          </a:r>
          <a:endParaRPr lang="en-US" dirty="0"/>
        </a:p>
      </dgm:t>
    </dgm:pt>
    <dgm:pt modelId="{54025B2C-32E3-48D0-904F-31ACFDF0A4D9}" type="parTrans" cxnId="{2506E86E-8E09-4024-9761-76E097D3A484}">
      <dgm:prSet/>
      <dgm:spPr/>
      <dgm:t>
        <a:bodyPr/>
        <a:lstStyle/>
        <a:p>
          <a:endParaRPr lang="en-US"/>
        </a:p>
      </dgm:t>
    </dgm:pt>
    <dgm:pt modelId="{60D3EBC1-3DFF-40BF-BBD2-FA8D19B95698}" type="sibTrans" cxnId="{2506E86E-8E09-4024-9761-76E097D3A484}">
      <dgm:prSet/>
      <dgm:spPr/>
      <dgm:t>
        <a:bodyPr/>
        <a:lstStyle/>
        <a:p>
          <a:endParaRPr lang="en-US"/>
        </a:p>
      </dgm:t>
    </dgm:pt>
    <dgm:pt modelId="{2A081E42-FA16-43D4-AF3D-E6E6E3556E47}">
      <dgm:prSet phldrT="[Text]"/>
      <dgm:spPr>
        <a:solidFill>
          <a:srgbClr val="ED5CFF">
            <a:alpha val="84000"/>
          </a:srgbClr>
        </a:solidFill>
      </dgm:spPr>
      <dgm:t>
        <a:bodyPr/>
        <a:lstStyle/>
        <a:p>
          <a:r>
            <a:rPr lang="en-US" dirty="0" smtClean="0"/>
            <a:t>Clinical Expertise</a:t>
          </a:r>
          <a:endParaRPr lang="en-US" dirty="0"/>
        </a:p>
      </dgm:t>
    </dgm:pt>
    <dgm:pt modelId="{C6616AD2-9DD6-4914-8BAC-9225DC95273F}" type="parTrans" cxnId="{2E7EAD94-75A4-4289-A058-609B372C2A9B}">
      <dgm:prSet/>
      <dgm:spPr/>
      <dgm:t>
        <a:bodyPr/>
        <a:lstStyle/>
        <a:p>
          <a:endParaRPr lang="en-US"/>
        </a:p>
      </dgm:t>
    </dgm:pt>
    <dgm:pt modelId="{55BBA0BA-4ADD-46F4-A4F8-0BB5C5ED1775}" type="sibTrans" cxnId="{2E7EAD94-75A4-4289-A058-609B372C2A9B}">
      <dgm:prSet/>
      <dgm:spPr/>
      <dgm:t>
        <a:bodyPr/>
        <a:lstStyle/>
        <a:p>
          <a:endParaRPr lang="en-US"/>
        </a:p>
      </dgm:t>
    </dgm:pt>
    <dgm:pt modelId="{0C1C2B96-35B7-4249-9585-D5006A798B45}" type="pres">
      <dgm:prSet presAssocID="{21D1323F-F844-46B7-AF18-1766446961C9}" presName="compositeShape" presStyleCnt="0">
        <dgm:presLayoutVars>
          <dgm:chMax val="7"/>
          <dgm:dir/>
          <dgm:resizeHandles val="exact"/>
        </dgm:presLayoutVars>
      </dgm:prSet>
      <dgm:spPr/>
    </dgm:pt>
    <dgm:pt modelId="{8CE8546B-7395-4514-9255-E2B016665315}" type="pres">
      <dgm:prSet presAssocID="{739ED26C-372A-44FD-9ACB-EC256DFE0709}" presName="circ1" presStyleLbl="vennNode1" presStyleIdx="0" presStyleCnt="3"/>
      <dgm:spPr/>
      <dgm:t>
        <a:bodyPr/>
        <a:lstStyle/>
        <a:p>
          <a:endParaRPr lang="en-US"/>
        </a:p>
      </dgm:t>
    </dgm:pt>
    <dgm:pt modelId="{48495501-1FB3-488E-860D-B68DD9E92B09}" type="pres">
      <dgm:prSet presAssocID="{739ED26C-372A-44FD-9ACB-EC256DFE070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E969D3-3E97-4B50-919F-C80AE946861E}" type="pres">
      <dgm:prSet presAssocID="{99B668B3-C525-4427-A371-B0D25A93BE4F}" presName="circ2" presStyleLbl="vennNode1" presStyleIdx="1" presStyleCnt="3"/>
      <dgm:spPr/>
      <dgm:t>
        <a:bodyPr/>
        <a:lstStyle/>
        <a:p>
          <a:endParaRPr lang="en-US"/>
        </a:p>
      </dgm:t>
    </dgm:pt>
    <dgm:pt modelId="{4A5CCF2B-BBE9-4990-AA3A-500C4769122B}" type="pres">
      <dgm:prSet presAssocID="{99B668B3-C525-4427-A371-B0D25A93BE4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53F85D-AD15-42A7-81BB-A7B044808266}" type="pres">
      <dgm:prSet presAssocID="{2A081E42-FA16-43D4-AF3D-E6E6E3556E47}" presName="circ3" presStyleLbl="vennNode1" presStyleIdx="2" presStyleCnt="3"/>
      <dgm:spPr/>
      <dgm:t>
        <a:bodyPr/>
        <a:lstStyle/>
        <a:p>
          <a:endParaRPr lang="en-US"/>
        </a:p>
      </dgm:t>
    </dgm:pt>
    <dgm:pt modelId="{21955713-806D-4706-9A5D-BAEA95BE4B8A}" type="pres">
      <dgm:prSet presAssocID="{2A081E42-FA16-43D4-AF3D-E6E6E3556E4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0BF8EC-59E1-5049-96A7-E32E9F242B51}" type="presOf" srcId="{99B668B3-C525-4427-A371-B0D25A93BE4F}" destId="{70E969D3-3E97-4B50-919F-C80AE946861E}" srcOrd="0" destOrd="0" presId="urn:microsoft.com/office/officeart/2005/8/layout/venn1"/>
    <dgm:cxn modelId="{B14F79CB-C0D3-4B34-A680-307A40C03588}" srcId="{21D1323F-F844-46B7-AF18-1766446961C9}" destId="{739ED26C-372A-44FD-9ACB-EC256DFE0709}" srcOrd="0" destOrd="0" parTransId="{3C45DEC8-6CBE-48CE-9B49-8F345F2442EB}" sibTransId="{77FD7E4A-A021-4CF6-99DD-E61661BFB00A}"/>
    <dgm:cxn modelId="{7D49FD19-315C-2C42-976B-D1490C0810A9}" type="presOf" srcId="{2A081E42-FA16-43D4-AF3D-E6E6E3556E47}" destId="{21955713-806D-4706-9A5D-BAEA95BE4B8A}" srcOrd="1" destOrd="0" presId="urn:microsoft.com/office/officeart/2005/8/layout/venn1"/>
    <dgm:cxn modelId="{2506E86E-8E09-4024-9761-76E097D3A484}" srcId="{21D1323F-F844-46B7-AF18-1766446961C9}" destId="{99B668B3-C525-4427-A371-B0D25A93BE4F}" srcOrd="1" destOrd="0" parTransId="{54025B2C-32E3-48D0-904F-31ACFDF0A4D9}" sibTransId="{60D3EBC1-3DFF-40BF-BBD2-FA8D19B95698}"/>
    <dgm:cxn modelId="{B9083919-5717-2743-9139-D7A756E3E446}" type="presOf" srcId="{739ED26C-372A-44FD-9ACB-EC256DFE0709}" destId="{8CE8546B-7395-4514-9255-E2B016665315}" srcOrd="0" destOrd="0" presId="urn:microsoft.com/office/officeart/2005/8/layout/venn1"/>
    <dgm:cxn modelId="{2E7EAD94-75A4-4289-A058-609B372C2A9B}" srcId="{21D1323F-F844-46B7-AF18-1766446961C9}" destId="{2A081E42-FA16-43D4-AF3D-E6E6E3556E47}" srcOrd="2" destOrd="0" parTransId="{C6616AD2-9DD6-4914-8BAC-9225DC95273F}" sibTransId="{55BBA0BA-4ADD-46F4-A4F8-0BB5C5ED1775}"/>
    <dgm:cxn modelId="{A79D496F-6389-7F44-A780-14ABB91453E0}" type="presOf" srcId="{2A081E42-FA16-43D4-AF3D-E6E6E3556E47}" destId="{EE53F85D-AD15-42A7-81BB-A7B044808266}" srcOrd="0" destOrd="0" presId="urn:microsoft.com/office/officeart/2005/8/layout/venn1"/>
    <dgm:cxn modelId="{A6E6BDFC-3ABF-C742-98F6-AFADDAF11D92}" type="presOf" srcId="{739ED26C-372A-44FD-9ACB-EC256DFE0709}" destId="{48495501-1FB3-488E-860D-B68DD9E92B09}" srcOrd="1" destOrd="0" presId="urn:microsoft.com/office/officeart/2005/8/layout/venn1"/>
    <dgm:cxn modelId="{9686F7BC-941B-5347-8940-A63DAD0A9E90}" type="presOf" srcId="{21D1323F-F844-46B7-AF18-1766446961C9}" destId="{0C1C2B96-35B7-4249-9585-D5006A798B45}" srcOrd="0" destOrd="0" presId="urn:microsoft.com/office/officeart/2005/8/layout/venn1"/>
    <dgm:cxn modelId="{C447C9B3-2723-7843-943E-57422D0AEA52}" type="presOf" srcId="{99B668B3-C525-4427-A371-B0D25A93BE4F}" destId="{4A5CCF2B-BBE9-4990-AA3A-500C4769122B}" srcOrd="1" destOrd="0" presId="urn:microsoft.com/office/officeart/2005/8/layout/venn1"/>
    <dgm:cxn modelId="{4BFF38D0-DF88-7C48-B4D2-D856C90EA136}" type="presParOf" srcId="{0C1C2B96-35B7-4249-9585-D5006A798B45}" destId="{8CE8546B-7395-4514-9255-E2B016665315}" srcOrd="0" destOrd="0" presId="urn:microsoft.com/office/officeart/2005/8/layout/venn1"/>
    <dgm:cxn modelId="{F8653029-801B-C844-BA49-9BBE273D0D02}" type="presParOf" srcId="{0C1C2B96-35B7-4249-9585-D5006A798B45}" destId="{48495501-1FB3-488E-860D-B68DD9E92B09}" srcOrd="1" destOrd="0" presId="urn:microsoft.com/office/officeart/2005/8/layout/venn1"/>
    <dgm:cxn modelId="{3FA5EE43-2B71-E94C-946E-FA30E9EC6422}" type="presParOf" srcId="{0C1C2B96-35B7-4249-9585-D5006A798B45}" destId="{70E969D3-3E97-4B50-919F-C80AE946861E}" srcOrd="2" destOrd="0" presId="urn:microsoft.com/office/officeart/2005/8/layout/venn1"/>
    <dgm:cxn modelId="{9A54182E-3027-B44D-AFE4-1A9061FF8072}" type="presParOf" srcId="{0C1C2B96-35B7-4249-9585-D5006A798B45}" destId="{4A5CCF2B-BBE9-4990-AA3A-500C4769122B}" srcOrd="3" destOrd="0" presId="urn:microsoft.com/office/officeart/2005/8/layout/venn1"/>
    <dgm:cxn modelId="{8D91E5B6-1F3A-2446-A7F7-90CA108433B2}" type="presParOf" srcId="{0C1C2B96-35B7-4249-9585-D5006A798B45}" destId="{EE53F85D-AD15-42A7-81BB-A7B044808266}" srcOrd="4" destOrd="0" presId="urn:microsoft.com/office/officeart/2005/8/layout/venn1"/>
    <dgm:cxn modelId="{8701A1F1-0EE7-0C43-BA4E-186B2367F066}" type="presParOf" srcId="{0C1C2B96-35B7-4249-9585-D5006A798B45}" destId="{21955713-806D-4706-9A5D-BAEA95BE4B8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8546B-7395-4514-9255-E2B016665315}">
      <dsp:nvSpPr>
        <dsp:cNvPr id="0" name=""/>
        <dsp:cNvSpPr/>
      </dsp:nvSpPr>
      <dsp:spPr>
        <a:xfrm>
          <a:off x="2824162" y="53776"/>
          <a:ext cx="2581275" cy="2581275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Best Research</a:t>
          </a:r>
          <a:endParaRPr lang="en-US" sz="3200" kern="1200" dirty="0"/>
        </a:p>
      </dsp:txBody>
      <dsp:txXfrm>
        <a:off x="3168332" y="505499"/>
        <a:ext cx="1892935" cy="1161573"/>
      </dsp:txXfrm>
    </dsp:sp>
    <dsp:sp modelId="{70E969D3-3E97-4B50-919F-C80AE946861E}">
      <dsp:nvSpPr>
        <dsp:cNvPr id="0" name=""/>
        <dsp:cNvSpPr/>
      </dsp:nvSpPr>
      <dsp:spPr>
        <a:xfrm>
          <a:off x="3755572" y="1667073"/>
          <a:ext cx="2581275" cy="2581275"/>
        </a:xfrm>
        <a:prstGeom prst="ellipse">
          <a:avLst/>
        </a:prstGeom>
        <a:solidFill>
          <a:srgbClr val="75FF56">
            <a:alpha val="57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Patient Values</a:t>
          </a:r>
          <a:endParaRPr lang="en-US" sz="3200" kern="1200" dirty="0"/>
        </a:p>
      </dsp:txBody>
      <dsp:txXfrm>
        <a:off x="4545012" y="2333902"/>
        <a:ext cx="1548765" cy="1419701"/>
      </dsp:txXfrm>
    </dsp:sp>
    <dsp:sp modelId="{EE53F85D-AD15-42A7-81BB-A7B044808266}">
      <dsp:nvSpPr>
        <dsp:cNvPr id="0" name=""/>
        <dsp:cNvSpPr/>
      </dsp:nvSpPr>
      <dsp:spPr>
        <a:xfrm>
          <a:off x="1892752" y="1667073"/>
          <a:ext cx="2581275" cy="2581275"/>
        </a:xfrm>
        <a:prstGeom prst="ellipse">
          <a:avLst/>
        </a:prstGeom>
        <a:solidFill>
          <a:srgbClr val="ED5CFF">
            <a:alpha val="84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Clinical Expertise</a:t>
          </a:r>
          <a:endParaRPr lang="en-US" sz="3200" kern="1200" dirty="0"/>
        </a:p>
      </dsp:txBody>
      <dsp:txXfrm>
        <a:off x="2135822" y="2333902"/>
        <a:ext cx="1548765" cy="1419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BBE83EAD-EFCA-6A46-BBD3-BEDA2B1535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04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9438"/>
            <a:ext cx="5564188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55BA1FFB-9C41-994C-AAEA-DC4186130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35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5513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76B0E6E-451E-DD41-8D70-D29EA4D5EE47}" type="slidenum">
              <a:rPr lang="en-US">
                <a:latin typeface="Arial" charset="0"/>
              </a:rPr>
              <a:pPr eaLnBrk="1" hangingPunct="1"/>
              <a:t>1</a:t>
            </a:fld>
            <a:endParaRPr lang="en-US"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420515" y="924667"/>
            <a:ext cx="4112389" cy="31677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046" tIns="41523" rIns="83046" bIns="41523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1061125" y="4398733"/>
            <a:ext cx="4838272" cy="35149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SzPct val="45000"/>
              <a:buFont typeface="Wingdings" charset="0"/>
              <a:buNone/>
            </a:pPr>
            <a:r>
              <a:rPr lang="en-GB">
                <a:latin typeface="Arial" charset="0"/>
                <a:cs typeface="msgothic" charset="0"/>
              </a:rPr>
              <a:t>A Multidimensional Framework For Patient And Family Engagement In Health And Health Care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5A9B10CC-8824-3E41-8015-AFE0C3FFEB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4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2C5B32-9A9C-0B4A-B52D-02EEEE76F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0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1CCDD-1CC4-8542-AB56-725AFF2BA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6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9625F-BD76-0B4B-8681-BAC8C692E9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2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6D3DA-73BF-C848-83BB-8A20C716D5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D18C8-20F0-5B4F-9311-7124A1C1F1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0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98DC0-DCD5-704D-8064-2C91EF8DF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7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E8C01-D58B-FF4C-BA8B-844CDBEC60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6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9BF45-543F-D04F-A29C-68B00387AE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8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327FB-541D-3C4B-B28A-D71444592F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7A796-7EDA-7B4D-B745-F02F56A7E6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185B8D17-EC51-9540-982B-1CF8598BA17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800" dirty="0" smtClean="0">
                <a:latin typeface="Times New Roman" charset="0"/>
              </a:rPr>
              <a:t>Becoming an Activated Patient – Part 1</a:t>
            </a:r>
            <a:endParaRPr lang="en-US" sz="4800" dirty="0">
              <a:latin typeface="Times New Roman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33800"/>
            <a:ext cx="8229600" cy="20574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/>
              <a:t>Kenneth Brummel-Smith, MD</a:t>
            </a:r>
          </a:p>
          <a:p>
            <a:pPr algn="ctr" eaLnBrk="1" hangingPunct="1">
              <a:buFont typeface="Wingdings" charset="0"/>
              <a:buNone/>
            </a:pPr>
            <a:r>
              <a:rPr lang="en-US"/>
              <a:t>Charlotte Edwards Maguire Professor of Geriatrics</a:t>
            </a:r>
          </a:p>
          <a:p>
            <a:pPr algn="ctr" eaLnBrk="1" hangingPunct="1">
              <a:buFont typeface="Wingdings" charset="0"/>
              <a:buNone/>
            </a:pPr>
            <a:r>
              <a:rPr lang="en-US"/>
              <a:t>Florida State University College of Medicine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of Patient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health outcomes</a:t>
            </a:r>
          </a:p>
          <a:p>
            <a:r>
              <a:rPr lang="en-US" dirty="0" smtClean="0"/>
              <a:t>Lower costs</a:t>
            </a:r>
          </a:p>
          <a:p>
            <a:r>
              <a:rPr lang="en-US" dirty="0" smtClean="0"/>
              <a:t>Lower variation in care</a:t>
            </a:r>
          </a:p>
          <a:p>
            <a:r>
              <a:rPr lang="en-US" dirty="0" smtClean="0"/>
              <a:t>More likely to participate in decision-making</a:t>
            </a:r>
          </a:p>
          <a:p>
            <a:r>
              <a:rPr lang="en-US" dirty="0" smtClean="0"/>
              <a:t>Less likely to be hospitalized or use ER</a:t>
            </a:r>
          </a:p>
          <a:p>
            <a:r>
              <a:rPr lang="en-US" dirty="0" smtClean="0"/>
              <a:t>Improved quality of care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6488668"/>
            <a:ext cx="4386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Hibbard JH, Health Affairs 2013; 32:216-222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74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clinical care</a:t>
            </a:r>
          </a:p>
          <a:p>
            <a:r>
              <a:rPr lang="en-US" dirty="0" smtClean="0"/>
              <a:t>Organizational design and governance</a:t>
            </a:r>
          </a:p>
          <a:p>
            <a:r>
              <a:rPr lang="en-US" dirty="0" smtClean="0"/>
              <a:t>Policy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47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25440" y="381640"/>
            <a:ext cx="8493120" cy="41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pPr algn="ctr"/>
            <a:endParaRPr lang="en-GB" sz="1500" b="1" dirty="0">
              <a:latin typeface="Arial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089" y="609600"/>
            <a:ext cx="5035667" cy="579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943600" y="6553200"/>
            <a:ext cx="3048000" cy="23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r>
              <a:rPr lang="en-GB" sz="1100" b="1" dirty="0">
                <a:latin typeface="Arial" charset="0"/>
              </a:rPr>
              <a:t>Carman K L et al. Health </a:t>
            </a:r>
            <a:r>
              <a:rPr lang="en-GB" sz="1100" b="1" dirty="0" err="1">
                <a:latin typeface="Arial" charset="0"/>
              </a:rPr>
              <a:t>Aff</a:t>
            </a:r>
            <a:r>
              <a:rPr lang="en-GB" sz="1100" b="1" dirty="0">
                <a:latin typeface="Arial" charset="0"/>
              </a:rPr>
              <a:t> 2013;32:223-231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7920" y="6613175"/>
            <a:ext cx="4930560" cy="347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r>
              <a:rPr lang="en-GB" sz="900">
                <a:latin typeface="Arial" charset="0"/>
              </a:rPr>
              <a:t>©2013 by Project HOPE - The People-to-People Health Foundation, Inc.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EHR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Consultation</a:t>
            </a:r>
          </a:p>
          <a:p>
            <a:pPr lvl="1"/>
            <a:r>
              <a:rPr lang="en-US" dirty="0" smtClean="0"/>
              <a:t>You get print-out of lab tests</a:t>
            </a:r>
          </a:p>
          <a:p>
            <a:r>
              <a:rPr lang="en-US" dirty="0" smtClean="0"/>
              <a:t>Involvement</a:t>
            </a:r>
          </a:p>
          <a:p>
            <a:pPr lvl="1"/>
            <a:r>
              <a:rPr lang="en-US" dirty="0" smtClean="0"/>
              <a:t>You get direct access to all records, but can’t add anything</a:t>
            </a:r>
          </a:p>
          <a:p>
            <a:r>
              <a:rPr lang="en-US" dirty="0" smtClean="0"/>
              <a:t>Partnership</a:t>
            </a:r>
          </a:p>
          <a:p>
            <a:pPr lvl="1"/>
            <a:r>
              <a:rPr lang="en-US" dirty="0" smtClean="0"/>
              <a:t>You get direct access and can contribute – adding or correcting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0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– 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nowledge, attitudes, beliefs</a:t>
            </a:r>
          </a:p>
          <a:p>
            <a:pPr lvl="1"/>
            <a:r>
              <a:rPr lang="en-US" dirty="0" smtClean="0"/>
              <a:t>Experiences with the health care system</a:t>
            </a:r>
          </a:p>
          <a:p>
            <a:pPr lvl="1"/>
            <a:r>
              <a:rPr lang="en-US" dirty="0" smtClean="0"/>
              <a:t>Self-efficacy</a:t>
            </a:r>
          </a:p>
          <a:p>
            <a:pPr lvl="1"/>
            <a:r>
              <a:rPr lang="en-US" dirty="0" smtClean="0"/>
              <a:t>Functional abilities</a:t>
            </a:r>
          </a:p>
          <a:p>
            <a:pPr lvl="1"/>
            <a:r>
              <a:rPr lang="en-US" dirty="0" smtClean="0"/>
              <a:t>Literacy</a:t>
            </a:r>
          </a:p>
          <a:p>
            <a:pPr lvl="1"/>
            <a:r>
              <a:rPr lang="en-US" dirty="0" smtClean="0"/>
              <a:t>Cognitive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065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Physician attitudes and beliefs</a:t>
            </a:r>
          </a:p>
          <a:p>
            <a:pPr lvl="1"/>
            <a:r>
              <a:rPr lang="en-US" dirty="0" smtClean="0"/>
              <a:t>Policies – open visiting, rounds at bedside, nurse shift change reports at bedside</a:t>
            </a:r>
          </a:p>
          <a:p>
            <a:pPr lvl="1"/>
            <a:r>
              <a:rPr lang="en-US" dirty="0" smtClean="0"/>
              <a:t>Patient access to medical records</a:t>
            </a:r>
          </a:p>
          <a:p>
            <a:pPr lvl="1"/>
            <a:r>
              <a:rPr lang="en-US" dirty="0" smtClean="0"/>
              <a:t>Provide support for caregivers</a:t>
            </a:r>
          </a:p>
          <a:p>
            <a:pPr lvl="1"/>
            <a:r>
              <a:rPr lang="en-US" dirty="0" smtClean="0"/>
              <a:t>Provide education in chronic disease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01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Potential Examples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</a:rPr>
              <a:t>Informed consent for every intervention</a:t>
            </a:r>
          </a:p>
          <a:p>
            <a:r>
              <a:rPr lang="en-US" sz="2800">
                <a:latin typeface="Times New Roman" charset="0"/>
              </a:rPr>
              <a:t>No restrictions on hospital visiting</a:t>
            </a:r>
          </a:p>
          <a:p>
            <a:r>
              <a:rPr lang="en-US" sz="2800">
                <a:latin typeface="Times New Roman" charset="0"/>
              </a:rPr>
              <a:t>Patients decide what to wear and eat</a:t>
            </a:r>
          </a:p>
          <a:p>
            <a:r>
              <a:rPr lang="en-US" sz="2800">
                <a:latin typeface="Times New Roman" charset="0"/>
              </a:rPr>
              <a:t>Patients participate in the design of health care processes</a:t>
            </a:r>
          </a:p>
          <a:p>
            <a:r>
              <a:rPr lang="en-US" sz="2800">
                <a:latin typeface="Times New Roman" charset="0"/>
              </a:rPr>
              <a:t>Medical records belong to the patient</a:t>
            </a:r>
          </a:p>
          <a:p>
            <a:pPr lvl="1"/>
            <a:r>
              <a:rPr lang="en-US" sz="2400">
                <a:latin typeface="Times New Roman" charset="0"/>
              </a:rPr>
              <a:t>And we have to get permission to view them</a:t>
            </a:r>
          </a:p>
          <a:p>
            <a:r>
              <a:rPr lang="en-US" sz="2800">
                <a:latin typeface="Times New Roman" charset="0"/>
              </a:rPr>
              <a:t>Shared-decision making technologies used</a:t>
            </a:r>
          </a:p>
          <a:p>
            <a:r>
              <a:rPr lang="en-US" sz="2800">
                <a:latin typeface="Times New Roman" charset="0"/>
              </a:rPr>
              <a:t>All patients trained in self-management skills</a:t>
            </a:r>
            <a:endParaRPr lang="en-US">
              <a:latin typeface="Times New Roman" charset="0"/>
            </a:endParaRPr>
          </a:p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Changing Health Care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</a:rPr>
              <a:t>Measure patient-centeredness as a quality outcome</a:t>
            </a:r>
          </a:p>
          <a:p>
            <a:pPr lvl="1"/>
            <a:r>
              <a:rPr lang="ja-JP" altLang="en-US" sz="2400">
                <a:latin typeface="Times New Roman" charset="0"/>
              </a:rPr>
              <a:t>“</a:t>
            </a:r>
            <a:r>
              <a:rPr lang="en-US" sz="2400">
                <a:latin typeface="Times New Roman" charset="0"/>
              </a:rPr>
              <a:t>Is there anything at all that could have been done better today?</a:t>
            </a:r>
          </a:p>
          <a:p>
            <a:r>
              <a:rPr lang="en-US" sz="2800">
                <a:latin typeface="Times New Roman" charset="0"/>
              </a:rPr>
              <a:t>Vest control in the patient</a:t>
            </a:r>
            <a:r>
              <a:rPr lang="ja-JP" altLang="en-US" sz="2800">
                <a:latin typeface="Times New Roman" charset="0"/>
              </a:rPr>
              <a:t>’</a:t>
            </a:r>
            <a:r>
              <a:rPr lang="en-US" sz="2800">
                <a:latin typeface="Times New Roman" charset="0"/>
              </a:rPr>
              <a:t>s hands</a:t>
            </a:r>
          </a:p>
          <a:p>
            <a:r>
              <a:rPr lang="en-US" sz="2800">
                <a:latin typeface="Times New Roman" charset="0"/>
              </a:rPr>
              <a:t>Be transparent about science, costs, processes, and errors</a:t>
            </a:r>
          </a:p>
          <a:p>
            <a:pPr lvl="1"/>
            <a:r>
              <a:rPr lang="en-US" sz="2400">
                <a:latin typeface="Times New Roman" charset="0"/>
              </a:rPr>
              <a:t>Apologize</a:t>
            </a:r>
          </a:p>
          <a:p>
            <a:r>
              <a:rPr lang="ja-JP" altLang="en-US" sz="2800">
                <a:latin typeface="Times New Roman" charset="0"/>
              </a:rPr>
              <a:t>“</a:t>
            </a:r>
            <a:r>
              <a:rPr lang="en-US" sz="2800">
                <a:latin typeface="Times New Roman" charset="0"/>
              </a:rPr>
              <a:t>Customized standardization</a:t>
            </a:r>
            <a:r>
              <a:rPr lang="ja-JP" altLang="en-US" sz="2800">
                <a:latin typeface="Times New Roman" charset="0"/>
              </a:rPr>
              <a:t>”</a:t>
            </a:r>
            <a:endParaRPr lang="en-US" sz="2800">
              <a:latin typeface="Times New Roman" charset="0"/>
            </a:endParaRPr>
          </a:p>
          <a:p>
            <a:r>
              <a:rPr lang="en-US" sz="2800">
                <a:latin typeface="Times New Roman" charset="0"/>
              </a:rPr>
              <a:t>Train providers in emotional intelligence</a:t>
            </a:r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666" y="84138"/>
            <a:ext cx="8994134" cy="640321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30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activation </a:t>
            </a:r>
            <a:endParaRPr lang="en-US" dirty="0"/>
          </a:p>
          <a:p>
            <a:pPr lvl="1"/>
            <a:r>
              <a:rPr lang="en-US" dirty="0"/>
              <a:t>U</a:t>
            </a:r>
            <a:r>
              <a:rPr lang="en-US" dirty="0" smtClean="0"/>
              <a:t>nderstanding </a:t>
            </a:r>
            <a:r>
              <a:rPr lang="en-US" dirty="0"/>
              <a:t>one’s own role in the care process and having the knowledge, skills, and confidence to take on that role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Patient Engagement</a:t>
            </a:r>
          </a:p>
          <a:p>
            <a:pPr lvl="1"/>
            <a:r>
              <a:rPr lang="en-US" dirty="0" smtClean="0"/>
              <a:t>More active – acting on that knowledge</a:t>
            </a:r>
          </a:p>
          <a:p>
            <a:r>
              <a:rPr lang="en-US" dirty="0" smtClean="0"/>
              <a:t>Patient-centered Care</a:t>
            </a:r>
          </a:p>
          <a:p>
            <a:pPr lvl="1"/>
            <a:r>
              <a:rPr lang="en-US" dirty="0" smtClean="0">
                <a:latin typeface="Times New Roman" charset="0"/>
              </a:rPr>
              <a:t>Care </a:t>
            </a:r>
            <a:r>
              <a:rPr lang="en-US" dirty="0">
                <a:latin typeface="Times New Roman" charset="0"/>
              </a:rPr>
              <a:t>that is respectful of and responsive to individual patient preferences, needs, and values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61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Evidence Based Medicine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281297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Left Arrow 1"/>
          <p:cNvSpPr/>
          <p:nvPr/>
        </p:nvSpPr>
        <p:spPr bwMode="auto">
          <a:xfrm>
            <a:off x="6934200" y="4495800"/>
            <a:ext cx="978408" cy="484632"/>
          </a:xfrm>
          <a:prstGeom prst="lef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An “Extremist” </a:t>
            </a:r>
            <a:r>
              <a:rPr lang="en-US" dirty="0">
                <a:latin typeface="Times New Roman" charset="0"/>
              </a:rPr>
              <a:t>Approach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Patients get exactly the help they want and need when they want and need it (Berwick)</a:t>
            </a:r>
          </a:p>
          <a:p>
            <a:r>
              <a:rPr lang="en-US">
                <a:latin typeface="Times New Roman" charset="0"/>
              </a:rPr>
              <a:t>Instead of 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hosting</a:t>
            </a:r>
            <a:r>
              <a:rPr lang="en-US">
                <a:latin typeface="Times New Roman" charset="0"/>
              </a:rPr>
              <a:t> patients in our system, we are 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guests</a:t>
            </a:r>
            <a:r>
              <a:rPr lang="en-US">
                <a:latin typeface="Times New Roman" charset="0"/>
              </a:rPr>
              <a:t> in their system</a:t>
            </a:r>
          </a:p>
          <a:p>
            <a:r>
              <a:rPr lang="en-US">
                <a:solidFill>
                  <a:srgbClr val="0033CC"/>
                </a:solidFill>
                <a:latin typeface="Times New Roman" charset="0"/>
              </a:rPr>
              <a:t>Every</a:t>
            </a:r>
            <a:r>
              <a:rPr lang="en-US">
                <a:latin typeface="Times New Roman" charset="0"/>
              </a:rPr>
              <a:t> medical decision is based upon the principle of informed consent</a:t>
            </a:r>
          </a:p>
          <a:p>
            <a:r>
              <a:rPr lang="en-US">
                <a:latin typeface="Times New Roman" charset="0"/>
              </a:rPr>
              <a:t>No one knows best, for we all know differently.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Informed Consent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Doctors recommendation</a:t>
            </a:r>
            <a:endParaRPr lang="en-US" dirty="0">
              <a:latin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</a:rPr>
              <a:t>Benefits &amp; harms</a:t>
            </a:r>
            <a:endParaRPr lang="en-US" dirty="0">
              <a:latin typeface="Times New Roman" charset="0"/>
            </a:endParaRPr>
          </a:p>
          <a:p>
            <a:r>
              <a:rPr lang="en-US" dirty="0">
                <a:latin typeface="Times New Roman" charset="0"/>
              </a:rPr>
              <a:t>Alternatives to the recommendation</a:t>
            </a:r>
          </a:p>
          <a:p>
            <a:pPr lvl="1"/>
            <a:r>
              <a:rPr lang="en-US" dirty="0" smtClean="0">
                <a:latin typeface="Times New Roman" charset="0"/>
              </a:rPr>
              <a:t>Benefits &amp; harms </a:t>
            </a:r>
            <a:r>
              <a:rPr lang="en-US" dirty="0">
                <a:latin typeface="Times New Roman" charset="0"/>
              </a:rPr>
              <a:t>of those</a:t>
            </a:r>
          </a:p>
          <a:p>
            <a:r>
              <a:rPr lang="en-US" dirty="0">
                <a:latin typeface="Times New Roman" charset="0"/>
              </a:rPr>
              <a:t>What</a:t>
            </a:r>
            <a:r>
              <a:rPr lang="ja-JP" altLang="en-US" dirty="0">
                <a:latin typeface="Times New Roman" charset="0"/>
              </a:rPr>
              <a:t>’</a:t>
            </a:r>
            <a:r>
              <a:rPr lang="en-US" dirty="0">
                <a:latin typeface="Times New Roman" charset="0"/>
              </a:rPr>
              <a:t>s likely to happen if nothing is done</a:t>
            </a:r>
          </a:p>
          <a:p>
            <a:pPr lvl="1"/>
            <a:r>
              <a:rPr lang="en-US" dirty="0" smtClean="0">
                <a:latin typeface="Times New Roman" charset="0"/>
              </a:rPr>
              <a:t>Benefits &amp; harms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interventions studied</a:t>
            </a:r>
          </a:p>
          <a:p>
            <a:pPr lvl="1"/>
            <a:r>
              <a:rPr lang="en-US" dirty="0" smtClean="0"/>
              <a:t>Peer support</a:t>
            </a:r>
          </a:p>
          <a:p>
            <a:pPr lvl="1"/>
            <a:r>
              <a:rPr lang="en-US" dirty="0" smtClean="0"/>
              <a:t>Problem-solving skill training</a:t>
            </a:r>
          </a:p>
          <a:p>
            <a:pPr lvl="1"/>
            <a:r>
              <a:rPr lang="en-US" dirty="0" smtClean="0"/>
              <a:t>Chronic Disease Self-Management Training</a:t>
            </a:r>
          </a:p>
          <a:p>
            <a:r>
              <a:rPr lang="en-US" dirty="0" smtClean="0"/>
              <a:t>Effective even those with multiple conditions, low socioeconomic status, and older patients</a:t>
            </a:r>
          </a:p>
          <a:p>
            <a:r>
              <a:rPr lang="en-US" dirty="0" smtClean="0"/>
              <a:t>Greatest gains in those with low level of activation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18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M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78" y="533400"/>
            <a:ext cx="8792422" cy="6044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6570115"/>
            <a:ext cx="38771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Hibbard JH, Health Services Research, 2005; 40:1918-1930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44901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Activation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 items</a:t>
            </a:r>
          </a:p>
          <a:p>
            <a:r>
              <a:rPr lang="en-US" dirty="0" smtClean="0"/>
              <a:t>Score 0-100</a:t>
            </a:r>
          </a:p>
          <a:p>
            <a:r>
              <a:rPr lang="en-US" dirty="0" smtClean="0"/>
              <a:t>Based on patient beliefs, knowledge, and confidence in managing heath-related tasks</a:t>
            </a:r>
          </a:p>
          <a:p>
            <a:r>
              <a:rPr lang="en-US" dirty="0" smtClean="0"/>
              <a:t>Four levels</a:t>
            </a:r>
          </a:p>
          <a:p>
            <a:pPr lvl="1"/>
            <a:r>
              <a:rPr lang="en-US" dirty="0" smtClean="0"/>
              <a:t>Level 1 – least activated</a:t>
            </a:r>
          </a:p>
          <a:p>
            <a:pPr lvl="1"/>
            <a:r>
              <a:rPr lang="en-US" dirty="0" smtClean="0"/>
              <a:t>Level 4 – most activated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03237"/>
      </p:ext>
    </p:extLst>
  </p:cSld>
  <p:clrMapOvr>
    <a:masterClrMapping/>
  </p:clrMapOvr>
</p:sld>
</file>

<file path=ppt/theme/theme1.xml><?xml version="1.0" encoding="utf-8"?>
<a:theme xmlns:a="http://schemas.openxmlformats.org/drawingml/2006/main" name="FSU template">
  <a:themeElements>
    <a:clrScheme name="FSUCOM template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FSUCOM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SUCOM templat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FSU template.potx</Template>
  <TotalTime>1021</TotalTime>
  <Words>575</Words>
  <Application>Microsoft Macintosh PowerPoint</Application>
  <PresentationFormat>On-screen Show (4:3)</PresentationFormat>
  <Paragraphs>97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FSU template</vt:lpstr>
      <vt:lpstr>Becoming an Activated Patient – Part 1</vt:lpstr>
      <vt:lpstr>PowerPoint Presentation</vt:lpstr>
      <vt:lpstr>Definitions</vt:lpstr>
      <vt:lpstr>Evidence Based Medicine</vt:lpstr>
      <vt:lpstr>An “Extremist” Approach</vt:lpstr>
      <vt:lpstr>Informed Consent</vt:lpstr>
      <vt:lpstr>Improving Activation</vt:lpstr>
      <vt:lpstr>PowerPoint Presentation</vt:lpstr>
      <vt:lpstr>Patient Activation Measure</vt:lpstr>
      <vt:lpstr>Evidence of Patient Activation</vt:lpstr>
      <vt:lpstr>Types of Engagement</vt:lpstr>
      <vt:lpstr>PowerPoint Presentation</vt:lpstr>
      <vt:lpstr>Example - EHR</vt:lpstr>
      <vt:lpstr>Factors Affecting Engagement</vt:lpstr>
      <vt:lpstr>Factors Affecting Engagement</vt:lpstr>
      <vt:lpstr>Potential Examples</vt:lpstr>
      <vt:lpstr>Changing Health Care</vt:lpstr>
    </vt:vector>
  </TitlesOfParts>
  <Company>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Evidence-Based Methods to Reduce Medications in Older Patients</dc:title>
  <dc:creator>Ken Brummel-Smith</dc:creator>
  <cp:lastModifiedBy>Ken Brummel-Smith</cp:lastModifiedBy>
  <cp:revision>34</cp:revision>
  <dcterms:created xsi:type="dcterms:W3CDTF">2006-12-03T20:47:09Z</dcterms:created>
  <dcterms:modified xsi:type="dcterms:W3CDTF">2014-11-03T02:29:34Z</dcterms:modified>
</cp:coreProperties>
</file>